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9463401-25AF-43E3-A3FE-4155C86C88A3}">
  <a:tblStyle styleId="{F9463401-25AF-43E3-A3FE-4155C86C88A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b8979e13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b8979e13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b8979e13c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b8979e13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b8979e13c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b8979e13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ReBHE_B9APkH3id6l-2-w523CDlbHvGqM33TAZ12hZU/view" TargetMode="External"/><Relationship Id="rId10" Type="http://schemas.openxmlformats.org/officeDocument/2006/relationships/hyperlink" Target="https://docs.google.com/presentation/d/1_mgaNoYBNH3b2-sxvLEa4zNd9B4ppMgm-W1Ka8ITswI/view" TargetMode="External"/><Relationship Id="rId12" Type="http://schemas.openxmlformats.org/officeDocument/2006/relationships/hyperlink" Target="https://docs.google.com/presentation/d/1ZH6dcyvBfEV0GNNHIwYLEiub1QVMN1q9hnBiP5DZcsg/view" TargetMode="External"/><Relationship Id="rId9" Type="http://schemas.openxmlformats.org/officeDocument/2006/relationships/hyperlink" Target="https://docs.google.com/presentation/d/130Wgfxuj5RxwA58d7OcLklS8hdKglkS4hIYrOrt6Zl0/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ReBHE_B9APkH3id6l-2-w523CDlbHvGqM33TAZ12hZU/view" TargetMode="External"/><Relationship Id="rId7" Type="http://schemas.openxmlformats.org/officeDocument/2006/relationships/hyperlink" Target="https://docs.google.com/presentation/d/1ZH6dcyvBfEV0GNNHIwYLEiub1QVMN1q9hnBiP5DZcsg/view" TargetMode="External"/><Relationship Id="rId8" Type="http://schemas.openxmlformats.org/officeDocument/2006/relationships/hyperlink" Target="https://docs.google.com/presentation/d/1iPVBI1L7hqKTvPQU0LHhlgt8upOpaYJeykdaCx7lhes/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O0ptYv_u5KQh3dMAt3eyIB2LEMAzc4bczkPwd4wVAbI/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{F9463401-25AF-43E3-A3FE-4155C86C88A3}</a:tableStyleId>
              </a:tblPr>
              <a:tblGrid>
                <a:gridCol w="1633350"/>
                <a:gridCol w="4045800"/>
                <a:gridCol w="3669725"/>
              </a:tblGrid>
              <a:tr h="2633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Resisting Apartheid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02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What strategies did South Africans use to resist apartheid laws and policies?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6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Empathy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35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Resisting Apartheid Presentation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Resisting Apartheid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92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Reconciliation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84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6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Provide students with a brief introduction to the methods of resistance to and end of apartheid using slides 1-6 of the </a:t>
                      </a:r>
                      <a:r>
                        <a:rPr lang="en" sz="1200" u="sng">
                          <a:solidFill>
                            <a:schemeClr val="hlink"/>
                          </a:solidFill>
                          <a:latin typeface="Inter"/>
                          <a:ea typeface="Inter"/>
                          <a:cs typeface="Inter"/>
                          <a:sym typeface="Inter"/>
                          <a:hlinkClick r:id="rId11"/>
                        </a:rPr>
                        <a:t>Resisting Apartheid Presentation</a:t>
                      </a:r>
                      <a:r>
                        <a:rPr lang="en" sz="1200">
                          <a:solidFill>
                            <a:schemeClr val="dk1"/>
                          </a:solidFill>
                          <a:latin typeface="Inter"/>
                          <a:ea typeface="Inter"/>
                          <a:cs typeface="Inter"/>
                          <a:sym typeface="Inter"/>
                        </a:rPr>
                        <a:t>. Students will take guided notes using the top portion of page 1 of </a:t>
                      </a:r>
                      <a:r>
                        <a:rPr lang="en" sz="1200" u="sng">
                          <a:solidFill>
                            <a:schemeClr val="hlink"/>
                          </a:solidFill>
                          <a:latin typeface="Inter"/>
                          <a:ea typeface="Inter"/>
                          <a:cs typeface="Inter"/>
                          <a:sym typeface="Inter"/>
                          <a:hlinkClick r:id="rId12"/>
                        </a:rPr>
                        <a:t>student worksheet</a:t>
                      </a:r>
                      <a:r>
                        <a:rPr lang="en"/>
                        <a: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98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follow along on page 1</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Present slides 1-6</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during teacher presentation on page 1</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Ask questions as needed</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{F9463401-25AF-43E3-A3FE-4155C86C88A3}</a:tableStyleId>
              </a:tblPr>
              <a:tblGrid>
                <a:gridCol w="1673200"/>
                <a:gridCol w="4057350"/>
                <a:gridCol w="3702950"/>
              </a:tblGrid>
              <a:tr h="2137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Resisting Apartheid</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1557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then investigate two examples of protests to apartheid, </a:t>
                      </a:r>
                      <a:r>
                        <a:rPr i="1" lang="en" sz="1200">
                          <a:solidFill>
                            <a:schemeClr val="dk1"/>
                          </a:solidFill>
                          <a:latin typeface="Inter"/>
                          <a:ea typeface="Inter"/>
                          <a:cs typeface="Inter"/>
                          <a:sym typeface="Inter"/>
                        </a:rPr>
                        <a:t>The Soweto Uprisings </a:t>
                      </a:r>
                      <a:r>
                        <a:rPr lang="en" sz="1200">
                          <a:solidFill>
                            <a:schemeClr val="dk1"/>
                          </a:solidFill>
                          <a:latin typeface="Inter"/>
                          <a:ea typeface="Inter"/>
                          <a:cs typeface="Inter"/>
                          <a:sym typeface="Inter"/>
                        </a:rPr>
                        <a:t>and </a:t>
                      </a:r>
                      <a:r>
                        <a:rPr i="1" lang="en" sz="1200">
                          <a:solidFill>
                            <a:schemeClr val="dk1"/>
                          </a:solidFill>
                          <a:latin typeface="Inter"/>
                          <a:ea typeface="Inter"/>
                          <a:cs typeface="Inter"/>
                          <a:sym typeface="Inter"/>
                        </a:rPr>
                        <a:t>The 1956 Women’s March</a:t>
                      </a:r>
                      <a:r>
                        <a:rPr lang="en" sz="1200">
                          <a:solidFill>
                            <a:schemeClr val="dk1"/>
                          </a:solidFill>
                          <a:latin typeface="Inter"/>
                          <a:ea typeface="Inter"/>
                          <a:cs typeface="Inter"/>
                          <a:sym typeface="Inter"/>
                        </a:rPr>
                        <a:t>. Direct students to the readings on pages 2-3. Students will answer the questions on page 1.</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3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approach (whole class, partner, individual)</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directions and expectations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progress and provide feedback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the sources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the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1817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a:t>
                      </a:r>
                      <a:r>
                        <a:rPr lang="en" sz="1200">
                          <a:solidFill>
                            <a:schemeClr val="dk1"/>
                          </a:solidFill>
                          <a:latin typeface="Inter"/>
                          <a:ea typeface="Inter"/>
                          <a:cs typeface="Inter"/>
                          <a:sym typeface="Inter"/>
                        </a:rPr>
                        <a:t>read and consider the context of Nelson Mandela’s Letter to Hendrik Verwoerd.</a:t>
                      </a:r>
                      <a:r>
                        <a:rPr lang="en" sz="1200">
                          <a:solidFill>
                            <a:schemeClr val="dk1"/>
                          </a:solidFill>
                          <a:latin typeface="Inter"/>
                          <a:ea typeface="Inter"/>
                          <a:cs typeface="Inter"/>
                          <a:sym typeface="Inter"/>
                        </a:rPr>
                        <a:t> This will be completed with a formative assessment and can be found on pages 4-6.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1401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4-6 (or guide to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Mandela Letter</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{F9463401-25AF-43E3-A3FE-4155C86C88A3}</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Resisting Apartheid</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10 Inquiry Journal</a:t>
                      </a:r>
                      <a:r>
                        <a:rPr lang="en" sz="1200">
                          <a:solidFill>
                            <a:schemeClr val="dk1"/>
                          </a:solidFill>
                          <a:latin typeface="Inter"/>
                          <a:ea typeface="Inter"/>
                          <a:cs typeface="Inter"/>
                          <a:sym typeface="Inter"/>
                        </a:rPr>
                        <a:t>. Students will use page 4 to answer the Compelling Question for Topic 2. Consider allowing students to use their notes and/or work with a partner.</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10</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05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2.88 </a:t>
                      </a:r>
                      <a:r>
                        <a:rPr lang="en" sz="1200">
                          <a:solidFill>
                            <a:schemeClr val="dk1"/>
                          </a:solidFill>
                          <a:latin typeface="Inter"/>
                          <a:ea typeface="Inter"/>
                          <a:cs typeface="Inter"/>
                          <a:sym typeface="Inter"/>
                        </a:rPr>
                        <a:t>Analyze the historical and social context, impact on political and economic systems and resistance to Apartheid in South Africa, evaluate the role of international pressure in dismantling Apartheid and assess the system's legacy on South African society and the ongoing struggle for social justice.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2.90 </a:t>
                      </a:r>
                      <a:r>
                        <a:rPr lang="en" sz="1200">
                          <a:solidFill>
                            <a:schemeClr val="dk1"/>
                          </a:solidFill>
                          <a:latin typeface="Inter"/>
                          <a:ea typeface="Inter"/>
                          <a:cs typeface="Inter"/>
                          <a:sym typeface="Inter"/>
                        </a:rPr>
                        <a:t>Analyze the historical and structural factors that contribute to unequal economic development across the globe, and assess the impact of neocolonialism and international organizations and actors in promoting or hindering economic and social development in at least two different regions of the world.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